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64" r:id="rId2"/>
  </p:sldMasterIdLst>
  <p:notesMasterIdLst>
    <p:notesMasterId r:id="rId15"/>
  </p:notesMasterIdLst>
  <p:handoutMasterIdLst>
    <p:handoutMasterId r:id="rId16"/>
  </p:handoutMasterIdLst>
  <p:sldIdLst>
    <p:sldId id="369" r:id="rId3"/>
    <p:sldId id="368" r:id="rId4"/>
    <p:sldId id="371" r:id="rId5"/>
    <p:sldId id="384" r:id="rId6"/>
    <p:sldId id="374" r:id="rId7"/>
    <p:sldId id="375" r:id="rId8"/>
    <p:sldId id="376" r:id="rId9"/>
    <p:sldId id="377" r:id="rId10"/>
    <p:sldId id="378" r:id="rId11"/>
    <p:sldId id="379" r:id="rId12"/>
    <p:sldId id="380" r:id="rId13"/>
    <p:sldId id="381" r:id="rId1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 userDrawn="1">
          <p15:clr>
            <a:srgbClr val="A4A3A4"/>
          </p15:clr>
        </p15:guide>
        <p15:guide id="2" orient="horz" pos="799" userDrawn="1">
          <p15:clr>
            <a:srgbClr val="A4A3A4"/>
          </p15:clr>
        </p15:guide>
        <p15:guide id="3" pos="56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464646"/>
    <a:srgbClr val="D20054"/>
    <a:srgbClr val="72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69" autoAdjust="0"/>
    <p:restoredTop sz="94660" autoAdjust="0"/>
  </p:normalViewPr>
  <p:slideViewPr>
    <p:cSldViewPr snapToGrid="0">
      <p:cViewPr varScale="1">
        <p:scale>
          <a:sx n="102" d="100"/>
          <a:sy n="102" d="100"/>
        </p:scale>
        <p:origin x="1548" y="96"/>
      </p:cViewPr>
      <p:guideLst>
        <p:guide pos="158"/>
        <p:guide orient="horz" pos="799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2EDD9-8487-475C-85A5-EB4FCB029D76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C7427-C442-43A6-A48F-45F0693D24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874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D4F9C-4B34-4890-8104-AB4B0A55BE56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39838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F537C-0A29-4F56-8BC3-47B36DFEA5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748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1692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51480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989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7237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090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656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2519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1712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563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1290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582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0725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362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14BFE-807B-4502-AE72-9759AB389969}" type="datetime1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5DBF6-2A23-40A8-A352-8AAB4DFC94E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242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07036-1D2C-45DB-9554-00C5AD96719C}" type="datetimeFigureOut">
              <a:rPr lang="ko-KR" altLang="en-US" smtClean="0"/>
              <a:pPr/>
              <a:t>2026-04-30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2425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25557" y="1787802"/>
            <a:ext cx="7926778" cy="45719"/>
          </a:xfrm>
          <a:prstGeom prst="rect">
            <a:avLst/>
          </a:prstGeom>
          <a:solidFill>
            <a:srgbClr val="46464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1134280"/>
            <a:ext cx="9143999" cy="5355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 b="1"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sz="3000" dirty="0"/>
              <a:t>사업계획서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31097"/>
              </p:ext>
            </p:extLst>
          </p:nvPr>
        </p:nvGraphicFramePr>
        <p:xfrm>
          <a:off x="118872" y="192024"/>
          <a:ext cx="8897111" cy="3308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97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086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사업계획서</a:t>
                      </a:r>
                      <a:endParaRPr lang="en-US" altLang="ko-KR" sz="11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1CBA0286-FA59-0C07-16C9-224CD13337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08" y="3069233"/>
            <a:ext cx="2176276" cy="163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148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247981" y="112549"/>
            <a:ext cx="3679205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000" b="1" dirty="0"/>
              <a:t>목 차</a:t>
            </a:r>
            <a:endParaRPr lang="ko-KR" altLang="en-US" sz="2000" b="1" dirty="0">
              <a:latin typeface="+mn-lt"/>
              <a:ea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72883" y="955388"/>
            <a:ext cx="378651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b="1" dirty="0"/>
              <a:t>I. </a:t>
            </a:r>
            <a:r>
              <a:rPr lang="ko-KR" altLang="en-US" b="1" dirty="0"/>
              <a:t>기업개요 및 현황</a:t>
            </a:r>
            <a:endParaRPr lang="en-US" altLang="ko-KR" b="1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1. </a:t>
            </a:r>
            <a:r>
              <a:rPr lang="ko-KR" altLang="en-US" sz="1600" dirty="0"/>
              <a:t>개요 및 연혁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2. </a:t>
            </a:r>
            <a:r>
              <a:rPr lang="ko-KR" altLang="en-US" sz="1600" dirty="0"/>
              <a:t>조직 및 직원 현황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3. </a:t>
            </a:r>
            <a:r>
              <a:rPr lang="ko-KR" altLang="en-US" sz="1600" dirty="0"/>
              <a:t>신청동기 및 배경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endParaRPr lang="en-US" altLang="ko-KR" sz="600" b="1" dirty="0"/>
          </a:p>
          <a:p>
            <a:pPr>
              <a:lnSpc>
                <a:spcPts val="2400"/>
              </a:lnSpc>
            </a:pPr>
            <a:r>
              <a:rPr lang="en-US" altLang="ko-KR" b="1" dirty="0"/>
              <a:t>II. </a:t>
            </a:r>
            <a:r>
              <a:rPr lang="ko-KR" altLang="en-US" b="1" dirty="0"/>
              <a:t>시장분석 및 기술의 특성 </a:t>
            </a:r>
            <a:endParaRPr lang="en-US" altLang="ko-KR" b="1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1. </a:t>
            </a:r>
            <a:r>
              <a:rPr lang="ko-KR" altLang="en-US" sz="1600" dirty="0"/>
              <a:t>시장규모 및 문제점</a:t>
            </a:r>
            <a:r>
              <a:rPr lang="en-US" altLang="ko-KR" sz="1600" dirty="0"/>
              <a:t>  </a:t>
            </a:r>
          </a:p>
          <a:p>
            <a:pPr>
              <a:lnSpc>
                <a:spcPts val="2400"/>
              </a:lnSpc>
            </a:pPr>
            <a:r>
              <a:rPr lang="en-US" altLang="ko-KR" sz="1600" dirty="0"/>
              <a:t>  2. </a:t>
            </a:r>
            <a:r>
              <a:rPr lang="ko-KR" altLang="en-US" sz="1600" dirty="0"/>
              <a:t>사업아이템 기술개발 요약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3. </a:t>
            </a:r>
            <a:r>
              <a:rPr lang="ko-KR" altLang="en-US" sz="1600" dirty="0"/>
              <a:t>사업아이템 세부 내용 및 목표 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4. </a:t>
            </a:r>
            <a:r>
              <a:rPr lang="ko-KR" altLang="en-US" sz="1600" dirty="0"/>
              <a:t>사업아이템의 차별성</a:t>
            </a:r>
            <a:r>
              <a:rPr lang="ko-KR" altLang="en-US" sz="1600" b="1" dirty="0"/>
              <a:t> </a:t>
            </a:r>
            <a:endParaRPr lang="en-US" altLang="ko-KR" sz="1600" b="1" dirty="0"/>
          </a:p>
          <a:p>
            <a:pPr>
              <a:lnSpc>
                <a:spcPts val="2400"/>
              </a:lnSpc>
            </a:pPr>
            <a:endParaRPr lang="en-US" altLang="ko-KR" dirty="0"/>
          </a:p>
        </p:txBody>
      </p:sp>
      <p:sp>
        <p:nvSpPr>
          <p:cNvPr id="14" name="직사각형 13"/>
          <p:cNvSpPr/>
          <p:nvPr/>
        </p:nvSpPr>
        <p:spPr>
          <a:xfrm>
            <a:off x="4865942" y="978720"/>
            <a:ext cx="35760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b="1" dirty="0"/>
              <a:t>III. </a:t>
            </a:r>
            <a:r>
              <a:rPr lang="ko-KR" altLang="en-US" b="1" dirty="0"/>
              <a:t>사업화 전략</a:t>
            </a:r>
            <a:endParaRPr lang="en-US" altLang="ko-KR" b="1" dirty="0"/>
          </a:p>
          <a:p>
            <a:pPr lvl="0">
              <a:lnSpc>
                <a:spcPts val="2400"/>
              </a:lnSpc>
            </a:pPr>
            <a:r>
              <a:rPr lang="en-US" altLang="ko-KR" sz="1600" dirty="0">
                <a:solidFill>
                  <a:prstClr val="black"/>
                </a:solidFill>
              </a:rPr>
              <a:t>   1. </a:t>
            </a:r>
            <a:r>
              <a:rPr lang="ko-KR" altLang="en-US" sz="1600" dirty="0">
                <a:solidFill>
                  <a:prstClr val="black"/>
                </a:solidFill>
              </a:rPr>
              <a:t>국내외 사업화 세부계획</a:t>
            </a:r>
            <a:endParaRPr lang="en-US" altLang="ko-KR" sz="1600" dirty="0">
              <a:solidFill>
                <a:prstClr val="black"/>
              </a:solidFill>
            </a:endParaRPr>
          </a:p>
          <a:p>
            <a:pPr lvl="0">
              <a:lnSpc>
                <a:spcPts val="2400"/>
              </a:lnSpc>
            </a:pPr>
            <a:r>
              <a:rPr lang="en-US" altLang="ko-KR" sz="1600" dirty="0">
                <a:solidFill>
                  <a:prstClr val="black"/>
                </a:solidFill>
              </a:rPr>
              <a:t>   2. </a:t>
            </a:r>
            <a:r>
              <a:rPr lang="ko-KR" altLang="en-US" sz="1600" dirty="0">
                <a:solidFill>
                  <a:prstClr val="black"/>
                </a:solidFill>
              </a:rPr>
              <a:t>수익모델</a:t>
            </a:r>
            <a:endParaRPr lang="en-US" altLang="ko-KR" sz="1600" dirty="0">
              <a:solidFill>
                <a:prstClr val="black"/>
              </a:solidFill>
            </a:endParaRPr>
          </a:p>
          <a:p>
            <a:pPr>
              <a:lnSpc>
                <a:spcPts val="2400"/>
              </a:lnSpc>
            </a:pPr>
            <a:r>
              <a:rPr lang="en-US" altLang="ko-KR" sz="1600" dirty="0">
                <a:solidFill>
                  <a:prstClr val="black"/>
                </a:solidFill>
              </a:rPr>
              <a:t>   3. </a:t>
            </a:r>
            <a:r>
              <a:rPr lang="ko-KR" altLang="en-US" sz="1600" dirty="0"/>
              <a:t>향후 추진계획</a:t>
            </a:r>
            <a:endParaRPr lang="en-US" altLang="ko-KR" sz="16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876635"/>
              </p:ext>
            </p:extLst>
          </p:nvPr>
        </p:nvGraphicFramePr>
        <p:xfrm>
          <a:off x="228601" y="4873752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사업계획서는 최대 </a:t>
                      </a:r>
                      <a:r>
                        <a:rPr lang="en-US" altLang="ko-KR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</a:rPr>
                        <a:t>25</a:t>
                      </a:r>
                      <a:r>
                        <a:rPr lang="ko-KR" altLang="en-US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페이지를 넘지 않도록 작성하시기 바랍니다</a:t>
                      </a:r>
                      <a:r>
                        <a:rPr lang="en-US" altLang="ko-KR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100" b="1" i="0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각 페이지 하단의 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작성요령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](</a:t>
                      </a: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파란색 글씨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은 모두 삭제하여 제출 바랍니다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ko-KR" altLang="en-US" sz="1100" b="1" i="0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신청서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사업계획서 및 기타 제출자료는 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PDF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로 변환 후 지원서 페이지에 업로드 해주시기 바랍니다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3" name="그룹 2">
            <a:extLst>
              <a:ext uri="{FF2B5EF4-FFF2-40B4-BE49-F238E27FC236}">
                <a16:creationId xmlns:a16="http://schemas.microsoft.com/office/drawing/2014/main" id="{7E9B379E-F866-6524-AA8B-4264B3A02E77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C81C810F-93D4-96CA-F7B9-A89F47769FE1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88687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247980" y="112549"/>
            <a:ext cx="6188446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</a:pPr>
            <a:r>
              <a:rPr lang="en-US" altLang="ko-KR" sz="2000" b="1" dirty="0">
                <a:latin typeface="+mn-lt"/>
                <a:ea typeface="+mn-ea"/>
              </a:rPr>
              <a:t>I. </a:t>
            </a:r>
            <a:r>
              <a:rPr lang="ko-KR" altLang="en-US" sz="2000" b="1" dirty="0"/>
              <a:t>기업개요 및 현황</a:t>
            </a:r>
            <a:endParaRPr lang="en-US" altLang="ko-KR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개요 및 연혁</a:t>
            </a:r>
            <a:endParaRPr lang="en-US" altLang="ko-KR" b="1" dirty="0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DEF535B9-1851-18D3-DACC-971E593C8F58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14E3B154-5ADB-C3EC-0AA9-FE79FF4E19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A070574-88DF-0973-8A91-A7176EED7004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5632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247980" y="112549"/>
            <a:ext cx="6188446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</a:pPr>
            <a:r>
              <a:rPr lang="en-US" altLang="ko-KR" sz="2000" b="1" dirty="0">
                <a:latin typeface="+mn-lt"/>
                <a:ea typeface="+mn-ea"/>
              </a:rPr>
              <a:t>I. </a:t>
            </a:r>
            <a:r>
              <a:rPr lang="ko-KR" altLang="en-US" sz="2000" b="1" dirty="0"/>
              <a:t>기업개요 및 현황</a:t>
            </a:r>
            <a:endParaRPr lang="en-US" altLang="ko-KR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조직 및 직원 현황</a:t>
            </a:r>
            <a:endParaRPr lang="en-US" altLang="ko-KR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568336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 조직도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상근 직원 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(4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대 보험 가입자 기준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)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현황</a:t>
                      </a:r>
                      <a:endParaRPr lang="en-US" altLang="ko-KR" sz="1000" b="1" i="0" u="none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구성원 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대표자 포함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)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의 사업 관련 역량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전문성</a:t>
                      </a:r>
                      <a:endParaRPr lang="en-US" altLang="ko-KR" sz="1000" b="1" i="0" u="none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인력 구성의 적정성 등 기술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BA4EB93C-7F10-C26B-721E-FB72D86A58D0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691C16D3-B1C4-A27D-7351-1C2E29177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E1A6E4A-70FD-7178-7162-E9248DC12D74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3253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247980" y="112549"/>
            <a:ext cx="6188446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</a:pPr>
            <a:r>
              <a:rPr lang="en-US" altLang="ko-KR" sz="2000" b="1" dirty="0">
                <a:latin typeface="+mn-lt"/>
                <a:ea typeface="+mn-ea"/>
              </a:rPr>
              <a:t>I. </a:t>
            </a:r>
            <a:r>
              <a:rPr lang="ko-KR" altLang="en-US" sz="2000" b="1" dirty="0"/>
              <a:t>기업개요 및 현황</a:t>
            </a:r>
            <a:endParaRPr lang="en-US" altLang="ko-KR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신청동기 및 배경</a:t>
            </a:r>
            <a:endParaRPr lang="en-US" altLang="ko-KR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53071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「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IBK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창공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創工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」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UNIST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캠프 신청 동기 및 바라는 점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 現 성장방향과 「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IBK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창공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創工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」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</a:rPr>
                        <a:t>UNIST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</a:rPr>
                        <a:t>캠프 졸업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후 목표 및 발전방향 등</a:t>
                      </a:r>
                      <a:endParaRPr lang="ko-KR" altLang="en-US" sz="1000" b="1" i="0" u="none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7B757F3E-25ED-3162-19C9-D66B38B58231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11CCB68A-A9C0-DFF0-12A5-DC4DC73FFE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221D71C-18C7-3111-AD2D-56EA6DD7EE34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90133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시장규모 및 문제점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개발하고자 하는 기술의 국내외 현황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문제점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니즈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등을 통해 기술개발의 추진배경을 서술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인용한 경우 출처 명기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해당 시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주력 제품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서비스 및 기술과 직접적 경쟁관계에 있는 국내외 기업 동향 등 서술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12B165D8-BA9A-55B0-2833-9FE22F1117EC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2F3FADB-EC0E-CD4D-5B4E-BC06B6A2A4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4842B66-EAB8-933F-0BEF-999B13B74ACC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1827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사업아이템 기술개발 요약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문제점에 대한 해결방안을 핵심적으로 요약 제시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그림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도표 등 이용 가능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i="0" u="none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C26DDC38-B9C8-BCB2-C3E7-17AA0D18334E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8F946F77-686C-A991-9633-DE808B40CA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1458659-7D1D-CAE1-6509-D777D0529EC2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8403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사업아이템 세부 내용 및 목표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개발하고자 하는 주요 핵심기술을 개발단계별로 내용 기재 및 진척도 기술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기술의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파급력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시장확대 가능성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언급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7D7E9FFE-C100-172C-68A5-96EC1E7070F8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24E8E293-93F6-61C8-A9C7-C2A256CDA0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9F11E56-47AC-C95B-C549-FE656EC0ABD1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6498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사업아이템의 차별성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914817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제품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서비스 및 기술의 독창성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차별성 및 우수성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유사기술 존재 여부 및 존재 시 기술 우위성 비교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유출 방지 대책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사업아이템 관련 준비사항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선행연구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기술이전 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기재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A4F61A06-D4CE-6708-26F5-324B839F9833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4BB5F393-67A0-ED07-7128-7D7802048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3DBD6F5-09D3-37F5-D39B-C43A6845EEC7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05194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국내외 사업화 세부전략</a:t>
            </a:r>
            <a:endParaRPr lang="en-US" altLang="ko-KR" b="1" dirty="0"/>
          </a:p>
        </p:txBody>
      </p:sp>
      <p:sp>
        <p:nvSpPr>
          <p:cNvPr id="2" name="직사각형 1"/>
          <p:cNvSpPr/>
          <p:nvPr/>
        </p:nvSpPr>
        <p:spPr>
          <a:xfrm>
            <a:off x="90476" y="145501"/>
            <a:ext cx="19543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III. </a:t>
            </a:r>
            <a:r>
              <a:rPr lang="ko-KR" altLang="en-US" sz="2000" b="1" dirty="0">
                <a:latin typeface="+mj-lt"/>
              </a:rPr>
              <a:t>사업화 전략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709321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및 경쟁사 현황 분석 결과를 토대로 시장 진입 전략 서술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글로벌 진출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해외법인 설립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수출 계획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해외서비스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런칭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실적 및 계획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「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IBK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창공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創工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</a:rPr>
                        <a:t>UNIST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</a:rPr>
                        <a:t>캠프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</a:rPr>
                        <a:t>프로그램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」을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통한 사업화 전략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발전 가능성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02466DBB-00EB-A5DE-90E7-46AB5D178229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90F043F0-EFAE-F9DE-81CD-7A145989F1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ADB50CD-BC13-9694-69BF-A1C5EE2DA16B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927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수익 모델</a:t>
            </a:r>
            <a:endParaRPr lang="en-US" altLang="ko-KR" b="1" dirty="0"/>
          </a:p>
        </p:txBody>
      </p:sp>
      <p:sp>
        <p:nvSpPr>
          <p:cNvPr id="2" name="직사각형 1"/>
          <p:cNvSpPr/>
          <p:nvPr/>
        </p:nvSpPr>
        <p:spPr>
          <a:xfrm>
            <a:off x="90476" y="145501"/>
            <a:ext cx="19543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III. </a:t>
            </a:r>
            <a:r>
              <a:rPr lang="ko-KR" altLang="en-US" sz="2000" b="1" dirty="0">
                <a:latin typeface="+mj-lt"/>
              </a:rPr>
              <a:t>사업화 전략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경쟁력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 우위를 바탕으로 한 수익모델 및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예상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매출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점유율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국내외 목표 시장 및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고객군과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그에 따른 수익창출 가능성 등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자금 확보 가능성 및 계획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CCEDDCBF-3725-4FA0-6AC2-5215C2B142E2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6B251218-728C-7609-6649-F618605B4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6E5C33B-E49F-8370-547D-02B415B8C5DE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1530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향후 추진계획</a:t>
            </a:r>
            <a:endParaRPr lang="en-US" altLang="ko-KR" b="1" dirty="0"/>
          </a:p>
        </p:txBody>
      </p:sp>
      <p:sp>
        <p:nvSpPr>
          <p:cNvPr id="2" name="직사각형 1"/>
          <p:cNvSpPr/>
          <p:nvPr/>
        </p:nvSpPr>
        <p:spPr>
          <a:xfrm>
            <a:off x="90476" y="145501"/>
            <a:ext cx="19543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III. </a:t>
            </a:r>
            <a:r>
              <a:rPr lang="ko-KR" altLang="en-US" sz="2000" b="1" dirty="0">
                <a:latin typeface="+mj-lt"/>
              </a:rPr>
              <a:t>사업화 전략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418550"/>
              </p:ext>
            </p:extLst>
          </p:nvPr>
        </p:nvGraphicFramePr>
        <p:xfrm>
          <a:off x="263946" y="1659432"/>
          <a:ext cx="8733749" cy="15738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7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7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16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12379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881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27915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차수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세부 추진내용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300" dirty="0"/>
                    </a:p>
                    <a:p>
                      <a:pPr algn="ctr" latinLnBrk="1"/>
                      <a:r>
                        <a:rPr lang="ko-KR" altLang="en-US" sz="1200" dirty="0"/>
                        <a:t>수행기관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추진기간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월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300" dirty="0"/>
                    </a:p>
                    <a:p>
                      <a:pPr algn="ctr" latinLnBrk="1"/>
                      <a:r>
                        <a:rPr lang="ko-KR" altLang="en-US" sz="1200" dirty="0"/>
                        <a:t>비고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1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‘26.</a:t>
                      </a:r>
                    </a:p>
                    <a:p>
                      <a:pPr algn="ctr" latinLnBrk="1"/>
                      <a:r>
                        <a:rPr lang="en-US" altLang="ko-KR" sz="1200" dirty="0"/>
                        <a:t>7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8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9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10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11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12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‘27</a:t>
                      </a:r>
                    </a:p>
                    <a:p>
                      <a:pPr algn="ctr" latinLnBrk="1"/>
                      <a:r>
                        <a:rPr lang="en-US" altLang="ko-KR" sz="1200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3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4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5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6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15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1</a:t>
                      </a:r>
                      <a:r>
                        <a:rPr lang="ko-KR" altLang="en-US" sz="1200" dirty="0"/>
                        <a:t>차년도</a:t>
                      </a:r>
                      <a:endParaRPr lang="en-US" altLang="ko-KR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9150"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9150"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33860" y="1262585"/>
            <a:ext cx="48631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[</a:t>
            </a:r>
            <a:r>
              <a:rPr lang="ko-KR" altLang="en-US" sz="1400" b="1" dirty="0"/>
              <a:t>추진 계획</a:t>
            </a:r>
            <a:r>
              <a:rPr lang="en-US" altLang="ko-KR" sz="1400" b="1" dirty="0"/>
              <a:t>]</a:t>
            </a:r>
            <a:endParaRPr lang="ko-KR" altLang="en-US" sz="1400" b="1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연도별 매출 및 고용창출 목표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확대 및 글로벌 진출 계획 등 구체적인 계획이 있을 시에만 작성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연도 추가 가능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id="{B4AC6237-4FCD-BACF-98DD-6316FF0FB306}"/>
              </a:ext>
            </a:extLst>
          </p:cNvPr>
          <p:cNvGrpSpPr/>
          <p:nvPr/>
        </p:nvGrpSpPr>
        <p:grpSpPr>
          <a:xfrm>
            <a:off x="6855505" y="6445209"/>
            <a:ext cx="2288495" cy="337087"/>
            <a:chOff x="6855505" y="6445209"/>
            <a:chExt cx="2288495" cy="337087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0E5AC94-5484-1E8E-036D-75A2F08F2F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5505" y="6445209"/>
              <a:ext cx="1268564" cy="33708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3A3DD5B-2105-16FA-FF04-C888D30B83B1}"/>
                </a:ext>
              </a:extLst>
            </p:cNvPr>
            <p:cNvSpPr txBox="1"/>
            <p:nvPr/>
          </p:nvSpPr>
          <p:spPr>
            <a:xfrm>
              <a:off x="8002341" y="6474519"/>
              <a:ext cx="1141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0070C0"/>
                  </a:solidFill>
                  <a:latin typeface="+mj-ea"/>
                  <a:ea typeface="+mj-ea"/>
                </a:rPr>
                <a:t>UNIST </a:t>
              </a:r>
              <a:r>
                <a:rPr lang="ko-KR" altLang="en-US" sz="1400" b="1" dirty="0">
                  <a:solidFill>
                    <a:srgbClr val="0070C0"/>
                  </a:solidFill>
                  <a:latin typeface="+mj-ea"/>
                  <a:ea typeface="+mj-ea"/>
                </a:rPr>
                <a:t>캠프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320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590</Words>
  <Application>Microsoft Office PowerPoint</Application>
  <PresentationFormat>화면 슬라이드 쇼(4:3)</PresentationFormat>
  <Paragraphs>104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맑은 고딕</vt:lpstr>
      <vt:lpstr>Arial</vt:lpstr>
      <vt:lpstr>Office 테마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changgong</dc:creator>
  <cp:lastModifiedBy>희정 문</cp:lastModifiedBy>
  <cp:revision>303</cp:revision>
  <cp:lastPrinted>2019-01-22T13:40:41Z</cp:lastPrinted>
  <dcterms:created xsi:type="dcterms:W3CDTF">2014-11-17T07:06:10Z</dcterms:created>
  <dcterms:modified xsi:type="dcterms:W3CDTF">2026-04-29T23:14:57Z</dcterms:modified>
</cp:coreProperties>
</file>